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Gill Sans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hlUktk83Lk9lRgDwvQdCbv3VMP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GillSans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Gill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daadf97f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1daadf97f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daadf97f6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1daadf97f6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/>
          <p:nvPr>
            <p:ph type="ctrTitle"/>
          </p:nvPr>
        </p:nvSpPr>
        <p:spPr>
          <a:xfrm>
            <a:off x="1524000" y="1033272"/>
            <a:ext cx="9144000" cy="24780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" type="subTitle"/>
          </p:nvPr>
        </p:nvSpPr>
        <p:spPr>
          <a:xfrm>
            <a:off x="1524000" y="3822192"/>
            <a:ext cx="9144000" cy="143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19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" type="body"/>
          </p:nvPr>
        </p:nvSpPr>
        <p:spPr>
          <a:xfrm rot="5400000">
            <a:off x="4512564" y="-1028700"/>
            <a:ext cx="3959352" cy="1024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9"/>
          <p:cNvSpPr txBox="1"/>
          <p:nvPr>
            <p:ph type="title"/>
          </p:nvPr>
        </p:nvSpPr>
        <p:spPr>
          <a:xfrm rot="5400000">
            <a:off x="7614700" y="1949100"/>
            <a:ext cx="4849301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" type="body"/>
          </p:nvPr>
        </p:nvSpPr>
        <p:spPr>
          <a:xfrm rot="5400000">
            <a:off x="2286218" y="-598082"/>
            <a:ext cx="4849300" cy="772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" type="body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/>
          <p:nvPr>
            <p:ph type="title"/>
          </p:nvPr>
        </p:nvSpPr>
        <p:spPr>
          <a:xfrm>
            <a:off x="1371600" y="1709738"/>
            <a:ext cx="996696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ill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" type="body"/>
          </p:nvPr>
        </p:nvSpPr>
        <p:spPr>
          <a:xfrm>
            <a:off x="1371600" y="4974336"/>
            <a:ext cx="9966961" cy="1115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21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" type="body"/>
          </p:nvPr>
        </p:nvSpPr>
        <p:spPr>
          <a:xfrm>
            <a:off x="1371600" y="2112264"/>
            <a:ext cx="484632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2"/>
          <p:cNvSpPr txBox="1"/>
          <p:nvPr>
            <p:ph idx="2" type="body"/>
          </p:nvPr>
        </p:nvSpPr>
        <p:spPr>
          <a:xfrm>
            <a:off x="6766560" y="2112265"/>
            <a:ext cx="4846320" cy="3959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/>
          <p:nvPr>
            <p:ph idx="1" type="body"/>
          </p:nvPr>
        </p:nvSpPr>
        <p:spPr>
          <a:xfrm>
            <a:off x="1371600" y="2112264"/>
            <a:ext cx="484107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23"/>
          <p:cNvSpPr txBox="1"/>
          <p:nvPr>
            <p:ph idx="2" type="body"/>
          </p:nvPr>
        </p:nvSpPr>
        <p:spPr>
          <a:xfrm>
            <a:off x="1371600" y="3018472"/>
            <a:ext cx="4841076" cy="3104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3"/>
          <p:cNvSpPr txBox="1"/>
          <p:nvPr>
            <p:ph idx="3" type="body"/>
          </p:nvPr>
        </p:nvSpPr>
        <p:spPr>
          <a:xfrm>
            <a:off x="6766560" y="2112264"/>
            <a:ext cx="484632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23"/>
          <p:cNvSpPr txBox="1"/>
          <p:nvPr>
            <p:ph idx="4" type="body"/>
          </p:nvPr>
        </p:nvSpPr>
        <p:spPr>
          <a:xfrm>
            <a:off x="6766560" y="3018471"/>
            <a:ext cx="4841076" cy="3104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23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4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5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5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/>
          <p:nvPr>
            <p:ph type="title"/>
          </p:nvPr>
        </p:nvSpPr>
        <p:spPr>
          <a:xfrm>
            <a:off x="1371600" y="987425"/>
            <a:ext cx="3932237" cy="18945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6"/>
          <p:cNvSpPr txBox="1"/>
          <p:nvPr>
            <p:ph idx="1" type="body"/>
          </p:nvPr>
        </p:nvSpPr>
        <p:spPr>
          <a:xfrm>
            <a:off x="5650992" y="987425"/>
            <a:ext cx="568756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26"/>
          <p:cNvSpPr txBox="1"/>
          <p:nvPr>
            <p:ph idx="2" type="body"/>
          </p:nvPr>
        </p:nvSpPr>
        <p:spPr>
          <a:xfrm>
            <a:off x="1371600" y="3058510"/>
            <a:ext cx="3932237" cy="2802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26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6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6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7"/>
          <p:cNvSpPr txBox="1"/>
          <p:nvPr>
            <p:ph type="title"/>
          </p:nvPr>
        </p:nvSpPr>
        <p:spPr>
          <a:xfrm>
            <a:off x="1371600" y="987552"/>
            <a:ext cx="3932237" cy="18928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7"/>
          <p:cNvSpPr/>
          <p:nvPr>
            <p:ph idx="2" type="pic"/>
          </p:nvPr>
        </p:nvSpPr>
        <p:spPr>
          <a:xfrm>
            <a:off x="5505319" y="987425"/>
            <a:ext cx="5833242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7"/>
          <p:cNvSpPr txBox="1"/>
          <p:nvPr>
            <p:ph idx="1" type="body"/>
          </p:nvPr>
        </p:nvSpPr>
        <p:spPr>
          <a:xfrm>
            <a:off x="1371600" y="3033286"/>
            <a:ext cx="3932237" cy="2835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27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7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7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/>
          <p:nvPr/>
        </p:nvSpPr>
        <p:spPr>
          <a:xfrm flipH="1" rot="10800000">
            <a:off x="0" y="6401226"/>
            <a:ext cx="12192000" cy="456773"/>
          </a:xfrm>
          <a:prstGeom prst="rect">
            <a:avLst/>
          </a:prstGeom>
          <a:gradFill>
            <a:gsLst>
              <a:gs pos="0">
                <a:srgbClr val="51B664">
                  <a:alpha val="27843"/>
                </a:srgbClr>
              </a:gs>
              <a:gs pos="14000">
                <a:srgbClr val="51B664">
                  <a:alpha val="27843"/>
                </a:srgbClr>
              </a:gs>
              <a:gs pos="100000">
                <a:srgbClr val="6FB25B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7;p18"/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0">
                <a:srgbClr val="95CFCF">
                  <a:alpha val="54901"/>
                </a:srgbClr>
              </a:gs>
              <a:gs pos="9000">
                <a:srgbClr val="95CFCF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Google Shape;8;p18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b="1" i="0" sz="3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8"/>
          <p:cNvSpPr txBox="1"/>
          <p:nvPr>
            <p:ph idx="1" type="body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hyperlink" Target="https://music2movierecommender.streamlit.app/" TargetMode="External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"/>
          <p:cNvSpPr txBox="1"/>
          <p:nvPr>
            <p:ph type="ctrTitle"/>
          </p:nvPr>
        </p:nvSpPr>
        <p:spPr>
          <a:xfrm>
            <a:off x="1136350" y="1028701"/>
            <a:ext cx="4372500" cy="251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ill Sans"/>
              <a:buNone/>
            </a:pPr>
            <a:r>
              <a:rPr lang="en-US" sz="2200"/>
              <a:t>MUSIC2MOVIE - 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ill Sans"/>
              <a:buNone/>
            </a:pPr>
            <a:r>
              <a:rPr lang="en-US" sz="2200"/>
              <a:t>CROSS DOMAIN RECOMMENDATION SYSTEM</a:t>
            </a:r>
            <a:endParaRPr sz="2200"/>
          </a:p>
        </p:txBody>
      </p:sp>
      <p:sp>
        <p:nvSpPr>
          <p:cNvPr id="88" name="Google Shape;88;p1"/>
          <p:cNvSpPr/>
          <p:nvPr/>
        </p:nvSpPr>
        <p:spPr>
          <a:xfrm flipH="1" rot="10800000">
            <a:off x="-2" y="4022220"/>
            <a:ext cx="12192002" cy="2838735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100000">
                <a:srgbClr val="6FB25B">
                  <a:alpha val="89803"/>
                </a:srgbClr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" name="Google Shape;89;p1"/>
          <p:cNvSpPr/>
          <p:nvPr/>
        </p:nvSpPr>
        <p:spPr>
          <a:xfrm flipH="1" rot="10800000">
            <a:off x="4038600" y="4022219"/>
            <a:ext cx="8153400" cy="2838736"/>
          </a:xfrm>
          <a:prstGeom prst="rect">
            <a:avLst/>
          </a:prstGeom>
          <a:gradFill>
            <a:gsLst>
              <a:gs pos="0">
                <a:srgbClr val="A7D09B">
                  <a:alpha val="0"/>
                </a:srgbClr>
              </a:gs>
              <a:gs pos="99000">
                <a:srgbClr val="4FAFB1">
                  <a:alpha val="93725"/>
                </a:srgbClr>
              </a:gs>
              <a:gs pos="100000">
                <a:srgbClr val="4FAFB1">
                  <a:alpha val="93725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" name="Google Shape;90;p1"/>
          <p:cNvSpPr/>
          <p:nvPr/>
        </p:nvSpPr>
        <p:spPr>
          <a:xfrm flipH="1" rot="10800000">
            <a:off x="0" y="4016759"/>
            <a:ext cx="8441142" cy="2389939"/>
          </a:xfrm>
          <a:prstGeom prst="rect">
            <a:avLst/>
          </a:prstGeom>
          <a:gradFill>
            <a:gsLst>
              <a:gs pos="0">
                <a:srgbClr val="8DAE4E">
                  <a:alpha val="42745"/>
                </a:srgbClr>
              </a:gs>
              <a:gs pos="72000">
                <a:srgbClr val="6FB25B">
                  <a:alpha val="0"/>
                </a:srgbClr>
              </a:gs>
              <a:gs pos="100000">
                <a:srgbClr val="6FB25B">
                  <a:alpha val="0"/>
                </a:srgbClr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1371600" y="4381756"/>
            <a:ext cx="4372550" cy="1793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</a:rPr>
              <a:t>GROUP 2: MARINA MITIAEVA, ARUNAVA DAS, RAGHUVEERA NARSIMHA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b="0" l="20000" r="0" t="0"/>
          <a:stretch/>
        </p:blipFill>
        <p:spPr>
          <a:xfrm>
            <a:off x="6534222" y="1028700"/>
            <a:ext cx="4617259" cy="461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5" name="Google Shape;195;p15"/>
          <p:cNvSpPr txBox="1"/>
          <p:nvPr>
            <p:ph type="title"/>
          </p:nvPr>
        </p:nvSpPr>
        <p:spPr>
          <a:xfrm>
            <a:off x="1371599" y="474031"/>
            <a:ext cx="9448801" cy="100389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b="0" lang="en-US"/>
              <a:t>FUTURE WORKS</a:t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 flipH="1" rot="10800000">
            <a:off x="0" y="6408741"/>
            <a:ext cx="12192000" cy="449256"/>
          </a:xfrm>
          <a:prstGeom prst="rect">
            <a:avLst/>
          </a:prstGeom>
          <a:gradFill>
            <a:gsLst>
              <a:gs pos="0">
                <a:srgbClr val="51B664">
                  <a:alpha val="27843"/>
                </a:srgbClr>
              </a:gs>
              <a:gs pos="14000">
                <a:srgbClr val="51B664">
                  <a:alpha val="27843"/>
                </a:srgbClr>
              </a:gs>
              <a:gs pos="100000">
                <a:srgbClr val="6FB25B">
                  <a:alpha val="84705"/>
                </a:srgbClr>
              </a:gs>
            </a:gsLst>
            <a:lin ang="9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7" name="Google Shape;197;p15"/>
          <p:cNvSpPr/>
          <p:nvPr/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0">
                <a:srgbClr val="95CFCF">
                  <a:alpha val="67843"/>
                </a:srgbClr>
              </a:gs>
              <a:gs pos="9000">
                <a:srgbClr val="95CFCF">
                  <a:alpha val="67843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98" name="Google Shape;198;p15"/>
          <p:cNvGrpSpPr/>
          <p:nvPr/>
        </p:nvGrpSpPr>
        <p:grpSpPr>
          <a:xfrm>
            <a:off x="1371600" y="1913860"/>
            <a:ext cx="9448799" cy="3902150"/>
            <a:chOff x="0" y="0"/>
            <a:chExt cx="9448799" cy="3902150"/>
          </a:xfrm>
        </p:grpSpPr>
        <p:sp>
          <p:nvSpPr>
            <p:cNvPr id="199" name="Google Shape;199;p15"/>
            <p:cNvSpPr/>
            <p:nvPr/>
          </p:nvSpPr>
          <p:spPr>
            <a:xfrm>
              <a:off x="0" y="0"/>
              <a:ext cx="2952750" cy="3902150"/>
            </a:xfrm>
            <a:prstGeom prst="rect">
              <a:avLst/>
            </a:prstGeom>
            <a:solidFill>
              <a:srgbClr val="CEE3E4">
                <a:alpha val="89803"/>
              </a:srgbClr>
            </a:solidFill>
            <a:ln cap="flat" cmpd="sng" w="12700">
              <a:solidFill>
                <a:srgbClr val="CEE3E4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5"/>
            <p:cNvSpPr txBox="1"/>
            <p:nvPr/>
          </p:nvSpPr>
          <p:spPr>
            <a:xfrm>
              <a:off x="0" y="1482817"/>
              <a:ext cx="2952750" cy="2341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200" lIns="230200" spcFirstLastPara="1" rIns="230200" wrap="square" tIns="330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ill Sans"/>
                <a:buNone/>
              </a:pPr>
              <a:r>
                <a:rPr b="0" i="0" lang="en-US" sz="25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Integrate user feedback for iterative improvements</a:t>
              </a:r>
              <a:endParaRPr b="0" i="0" sz="2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891052" y="390214"/>
              <a:ext cx="1170645" cy="1170645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 txBox="1"/>
            <p:nvPr/>
          </p:nvSpPr>
          <p:spPr>
            <a:xfrm>
              <a:off x="1062489" y="561651"/>
              <a:ext cx="827771" cy="8277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91250" spcFirstLastPara="1" rIns="91250" wrap="square" tIns="12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Gill Sans"/>
                <a:buNone/>
              </a:pPr>
              <a:r>
                <a:rPr b="0" i="0" lang="en-US" sz="48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1</a:t>
              </a: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0" y="3902078"/>
              <a:ext cx="2952750" cy="72"/>
            </a:xfrm>
            <a:prstGeom prst="rect">
              <a:avLst/>
            </a:prstGeom>
            <a:solidFill>
              <a:srgbClr val="50B0A9"/>
            </a:solidFill>
            <a:ln cap="flat" cmpd="sng" w="12700">
              <a:solidFill>
                <a:srgbClr val="50B0A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3248025" y="0"/>
              <a:ext cx="2952750" cy="3902150"/>
            </a:xfrm>
            <a:prstGeom prst="rect">
              <a:avLst/>
            </a:prstGeom>
            <a:solidFill>
              <a:srgbClr val="CEE3DE">
                <a:alpha val="89803"/>
              </a:srgbClr>
            </a:solidFill>
            <a:ln cap="flat" cmpd="sng" w="12700">
              <a:solidFill>
                <a:srgbClr val="CEE3DE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5"/>
            <p:cNvSpPr txBox="1"/>
            <p:nvPr/>
          </p:nvSpPr>
          <p:spPr>
            <a:xfrm>
              <a:off x="3248025" y="1482817"/>
              <a:ext cx="2952750" cy="2341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200" lIns="230200" spcFirstLastPara="1" rIns="230200" wrap="square" tIns="330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ill Sans"/>
                <a:buNone/>
              </a:pPr>
              <a:r>
                <a:rPr b="0" i="0" lang="en-US" sz="25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Explore advanced models (e.g., Transformer-based embeddings)</a:t>
              </a: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4139077" y="390214"/>
              <a:ext cx="1170645" cy="1170645"/>
            </a:xfrm>
            <a:prstGeom prst="ellipse">
              <a:avLst/>
            </a:prstGeom>
            <a:solidFill>
              <a:srgbClr val="52B1A2"/>
            </a:solidFill>
            <a:ln cap="flat" cmpd="sng" w="12700">
              <a:solidFill>
                <a:srgbClr val="52B1A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5"/>
            <p:cNvSpPr txBox="1"/>
            <p:nvPr/>
          </p:nvSpPr>
          <p:spPr>
            <a:xfrm>
              <a:off x="4310514" y="561651"/>
              <a:ext cx="827771" cy="8277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91250" spcFirstLastPara="1" rIns="91250" wrap="square" tIns="12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Gill Sans"/>
                <a:buNone/>
              </a:pPr>
              <a:r>
                <a:rPr b="0" i="0" lang="en-US" sz="48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2</a:t>
              </a: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3248025" y="3902078"/>
              <a:ext cx="2952750" cy="72"/>
            </a:xfrm>
            <a:prstGeom prst="rect">
              <a:avLst/>
            </a:prstGeom>
            <a:solidFill>
              <a:srgbClr val="55B19C"/>
            </a:solidFill>
            <a:ln cap="flat" cmpd="sng" w="12700">
              <a:solidFill>
                <a:srgbClr val="55B1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6496049" y="0"/>
              <a:ext cx="2952750" cy="3902150"/>
            </a:xfrm>
            <a:prstGeom prst="rect">
              <a:avLst/>
            </a:prstGeom>
            <a:solidFill>
              <a:srgbClr val="CFE3D9">
                <a:alpha val="89803"/>
              </a:srgbClr>
            </a:solidFill>
            <a:ln cap="flat" cmpd="sng" w="12700">
              <a:solidFill>
                <a:srgbClr val="CFE3D9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5"/>
            <p:cNvSpPr txBox="1"/>
            <p:nvPr/>
          </p:nvSpPr>
          <p:spPr>
            <a:xfrm>
              <a:off x="6496049" y="1482817"/>
              <a:ext cx="2952750" cy="2341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200" lIns="230200" spcFirstLastPara="1" rIns="230200" wrap="square" tIns="330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ill Sans"/>
                <a:buNone/>
              </a:pPr>
              <a:r>
                <a:rPr b="0" i="0" lang="en-US" sz="25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Enhance the Streamlit App</a:t>
              </a:r>
              <a:endParaRPr b="0" i="0" sz="2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7387102" y="390214"/>
              <a:ext cx="1170645" cy="1170645"/>
            </a:xfrm>
            <a:prstGeom prst="ellipse">
              <a:avLst/>
            </a:prstGeom>
            <a:solidFill>
              <a:srgbClr val="57B294"/>
            </a:solidFill>
            <a:ln cap="flat" cmpd="sng" w="12700">
              <a:solidFill>
                <a:srgbClr val="57B29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5"/>
            <p:cNvSpPr txBox="1"/>
            <p:nvPr/>
          </p:nvSpPr>
          <p:spPr>
            <a:xfrm>
              <a:off x="7558539" y="561651"/>
              <a:ext cx="827771" cy="8277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91250" spcFirstLastPara="1" rIns="91250" wrap="square" tIns="12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Gill Sans"/>
                <a:buNone/>
              </a:pPr>
              <a:r>
                <a:rPr b="0" i="0" lang="en-US" sz="48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3</a:t>
              </a: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6496049" y="3902078"/>
              <a:ext cx="2952750" cy="72"/>
            </a:xfrm>
            <a:prstGeom prst="rect">
              <a:avLst/>
            </a:prstGeom>
            <a:solidFill>
              <a:srgbClr val="59B28E"/>
            </a:solidFill>
            <a:ln cap="flat" cmpd="sng" w="12700">
              <a:solidFill>
                <a:srgbClr val="59B28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16"/>
          <p:cNvSpPr/>
          <p:nvPr/>
        </p:nvSpPr>
        <p:spPr>
          <a:xfrm flipH="1" rot="-5400000">
            <a:off x="-1409317" y="1410082"/>
            <a:ext cx="6858000" cy="4037835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100000">
                <a:srgbClr val="6FB25B">
                  <a:alpha val="88627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16"/>
          <p:cNvSpPr/>
          <p:nvPr/>
        </p:nvSpPr>
        <p:spPr>
          <a:xfrm flipH="1" rot="-5400000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rgbClr val="A7D09B">
                  <a:alpha val="0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16"/>
          <p:cNvSpPr/>
          <p:nvPr/>
        </p:nvSpPr>
        <p:spPr>
          <a:xfrm rot="-964587">
            <a:off x="-364227" y="1757079"/>
            <a:ext cx="3900088" cy="4178958"/>
          </a:xfrm>
          <a:custGeom>
            <a:rect b="b" l="l" r="r" t="t"/>
            <a:pathLst>
              <a:path extrusionOk="0" h="4178958" w="390008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0">
                <a:srgbClr val="BACF92">
                  <a:alpha val="5882"/>
                </a:srgbClr>
              </a:gs>
              <a:gs pos="36000">
                <a:srgbClr val="BACF92">
                  <a:alpha val="5882"/>
                </a:srgbClr>
              </a:gs>
              <a:gs pos="100000">
                <a:srgbClr val="8DAE4E">
                  <a:alpha val="2588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16"/>
          <p:cNvSpPr/>
          <p:nvPr/>
        </p:nvSpPr>
        <p:spPr>
          <a:xfrm flipH="1" rot="5400000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rgbClr val="6FB25B">
                  <a:alpha val="28627"/>
                </a:srgbClr>
              </a:gs>
              <a:gs pos="100000">
                <a:srgbClr val="51B664">
                  <a:alpha val="0"/>
                </a:srgbClr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3" name="Google Shape;223;p16"/>
          <p:cNvSpPr txBox="1"/>
          <p:nvPr>
            <p:ph type="title"/>
          </p:nvPr>
        </p:nvSpPr>
        <p:spPr>
          <a:xfrm>
            <a:off x="457200" y="868280"/>
            <a:ext cx="3390645" cy="33635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b="0" lang="en-US" sz="3000">
                <a:solidFill>
                  <a:schemeClr val="lt1"/>
                </a:solidFill>
              </a:rPr>
              <a:t>CONCLUSION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224" name="Google Shape;224;p16"/>
          <p:cNvGrpSpPr/>
          <p:nvPr/>
        </p:nvGrpSpPr>
        <p:grpSpPr>
          <a:xfrm>
            <a:off x="4494654" y="457925"/>
            <a:ext cx="7240146" cy="5942148"/>
            <a:chOff x="0" y="725"/>
            <a:chExt cx="7240146" cy="5942148"/>
          </a:xfrm>
        </p:grpSpPr>
        <p:sp>
          <p:nvSpPr>
            <p:cNvPr id="225" name="Google Shape;225;p16"/>
            <p:cNvSpPr/>
            <p:nvPr/>
          </p:nvSpPr>
          <p:spPr>
            <a:xfrm>
              <a:off x="0" y="725"/>
              <a:ext cx="7240146" cy="1697756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513571" y="382720"/>
              <a:ext cx="933766" cy="93376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1960909" y="725"/>
              <a:ext cx="5279236" cy="1697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6"/>
            <p:cNvSpPr txBox="1"/>
            <p:nvPr/>
          </p:nvSpPr>
          <p:spPr>
            <a:xfrm>
              <a:off x="1960909" y="725"/>
              <a:ext cx="5279236" cy="1697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9675" lIns="179675" spcFirstLastPara="1" rIns="179675" wrap="square" tIns="1796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ill Sans"/>
                <a:buNone/>
              </a:pPr>
              <a:r>
                <a:rPr b="1" i="0" lang="en-US" sz="25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Impact</a:t>
              </a:r>
              <a:r>
                <a:rPr b="0" i="0" lang="en-US" sz="25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: Innovative cross-domain recommendations enhancing user engagement.</a:t>
              </a: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0" y="2122921"/>
              <a:ext cx="7240146" cy="1697756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513571" y="2504916"/>
              <a:ext cx="933766" cy="93376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1960909" y="2122921"/>
              <a:ext cx="5279236" cy="1697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6"/>
            <p:cNvSpPr txBox="1"/>
            <p:nvPr/>
          </p:nvSpPr>
          <p:spPr>
            <a:xfrm>
              <a:off x="1960909" y="2122921"/>
              <a:ext cx="5279236" cy="1697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9675" lIns="179675" spcFirstLastPara="1" rIns="179675" wrap="square" tIns="1796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ill Sans"/>
                <a:buNone/>
              </a:pPr>
              <a:r>
                <a:rPr b="1" i="0" lang="en-US" sz="25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Value Creation</a:t>
              </a:r>
              <a:r>
                <a:rPr b="0" i="0" lang="en-US" sz="25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: Benefit to users, platforms, and advertisers.</a:t>
              </a: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0" y="4245117"/>
              <a:ext cx="7240146" cy="1697756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513571" y="4627112"/>
              <a:ext cx="933766" cy="93376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1960909" y="4245117"/>
              <a:ext cx="5279236" cy="1697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6"/>
            <p:cNvSpPr txBox="1"/>
            <p:nvPr/>
          </p:nvSpPr>
          <p:spPr>
            <a:xfrm>
              <a:off x="1960909" y="4245117"/>
              <a:ext cx="5279236" cy="1697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9675" lIns="179675" spcFirstLastPara="1" rIns="179675" wrap="square" tIns="1796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ill Sans"/>
                <a:buNone/>
              </a:pPr>
              <a:r>
                <a:rPr b="1" i="0" lang="en-US" sz="25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Future Potential</a:t>
              </a:r>
              <a:r>
                <a:rPr b="0" i="0" lang="en-US" sz="25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: Scalability across other entertainment platforms.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2" name="Google Shape;242;p17"/>
          <p:cNvSpPr txBox="1"/>
          <p:nvPr>
            <p:ph type="title"/>
          </p:nvPr>
        </p:nvSpPr>
        <p:spPr>
          <a:xfrm>
            <a:off x="1371600" y="457200"/>
            <a:ext cx="4911393" cy="15567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43" name="Google Shape;243;p17"/>
          <p:cNvSpPr txBox="1"/>
          <p:nvPr>
            <p:ph idx="1" type="body"/>
          </p:nvPr>
        </p:nvSpPr>
        <p:spPr>
          <a:xfrm>
            <a:off x="1371601" y="2345635"/>
            <a:ext cx="4911392" cy="3583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QUESTIONS?</a:t>
            </a:r>
            <a:endParaRPr/>
          </a:p>
        </p:txBody>
      </p:sp>
      <p:pic>
        <p:nvPicPr>
          <p:cNvPr descr="Wood human figure" id="244" name="Google Shape;244;p17"/>
          <p:cNvPicPr preferRelativeResize="0"/>
          <p:nvPr/>
        </p:nvPicPr>
        <p:blipFill rotWithShape="1">
          <a:blip r:embed="rId3">
            <a:alphaModFix/>
          </a:blip>
          <a:srcRect b="-3" l="4859" r="55463" t="0"/>
          <a:stretch/>
        </p:blipFill>
        <p:spPr>
          <a:xfrm>
            <a:off x="7563304" y="457200"/>
            <a:ext cx="3252830" cy="54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7"/>
          <p:cNvSpPr/>
          <p:nvPr/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69823A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6" name="Google Shape;246;p17"/>
          <p:cNvSpPr/>
          <p:nvPr/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rgbClr val="6FB25B">
                  <a:alpha val="4705"/>
                </a:srgbClr>
              </a:gs>
              <a:gs pos="99000">
                <a:srgbClr val="6FB25B">
                  <a:alpha val="71764"/>
                </a:srgbClr>
              </a:gs>
              <a:gs pos="100000">
                <a:srgbClr val="6FB25B">
                  <a:alpha val="71764"/>
                </a:srgbClr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8" name="Google Shape;98;p2"/>
          <p:cNvSpPr txBox="1"/>
          <p:nvPr>
            <p:ph type="title"/>
          </p:nvPr>
        </p:nvSpPr>
        <p:spPr>
          <a:xfrm>
            <a:off x="925384" y="162011"/>
            <a:ext cx="4911393" cy="15567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b="0" lang="en-US"/>
              <a:t>OBJECTIVE</a:t>
            </a:r>
            <a:endParaRPr/>
          </a:p>
        </p:txBody>
      </p:sp>
      <p:sp>
        <p:nvSpPr>
          <p:cNvPr id="99" name="Google Shape;99;p2"/>
          <p:cNvSpPr txBox="1"/>
          <p:nvPr>
            <p:ph idx="1" type="body"/>
          </p:nvPr>
        </p:nvSpPr>
        <p:spPr>
          <a:xfrm>
            <a:off x="506629" y="2167149"/>
            <a:ext cx="6140201" cy="2760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Develop a </a:t>
            </a:r>
            <a:r>
              <a:rPr b="1" lang="en-US" sz="1800"/>
              <a:t>recommendation system</a:t>
            </a:r>
            <a:r>
              <a:rPr lang="en-US" sz="1800"/>
              <a:t> connecting songs and movies.</a:t>
            </a:r>
            <a:endParaRPr sz="18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Leverage deep learning models for cross-media recommendations.</a:t>
            </a:r>
            <a:endParaRPr sz="18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Goal</a:t>
            </a:r>
            <a:r>
              <a:rPr lang="en-US" sz="1800"/>
              <a:t>: Suggest movies that align with users' music preferences.</a:t>
            </a:r>
            <a:endParaRPr sz="18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Stakeholders</a:t>
            </a:r>
            <a:r>
              <a:rPr lang="en-US" sz="1800"/>
              <a:t>: Users (improved discovery), Platform owners (enhanced engagement), Advertisers (increased interaction)</a:t>
            </a:r>
            <a:endParaRPr sz="1800"/>
          </a:p>
        </p:txBody>
      </p:sp>
      <p:pic>
        <p:nvPicPr>
          <p:cNvPr descr="Theatre"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4639" y="648307"/>
            <a:ext cx="5090161" cy="509016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/>
          <p:nvPr/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69823A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2" name="Google Shape;102;p2"/>
          <p:cNvSpPr/>
          <p:nvPr/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rgbClr val="6FB25B">
                  <a:alpha val="4705"/>
                </a:srgbClr>
              </a:gs>
              <a:gs pos="99000">
                <a:srgbClr val="6FB25B">
                  <a:alpha val="71764"/>
                </a:srgbClr>
              </a:gs>
              <a:gs pos="100000">
                <a:srgbClr val="6FB25B">
                  <a:alpha val="71764"/>
                </a:srgbClr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" name="Google Shape;108;p3"/>
          <p:cNvSpPr txBox="1"/>
          <p:nvPr>
            <p:ph type="title"/>
          </p:nvPr>
        </p:nvSpPr>
        <p:spPr>
          <a:xfrm>
            <a:off x="1380236" y="286601"/>
            <a:ext cx="5929422" cy="18529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</a:pPr>
            <a:r>
              <a:rPr b="0" lang="en-US" sz="4000"/>
              <a:t>DATASETS USED</a:t>
            </a:r>
            <a:endParaRPr sz="4000"/>
          </a:p>
        </p:txBody>
      </p:sp>
      <p:sp>
        <p:nvSpPr>
          <p:cNvPr id="109" name="Google Shape;109;p3"/>
          <p:cNvSpPr txBox="1"/>
          <p:nvPr>
            <p:ph idx="1" type="body"/>
          </p:nvPr>
        </p:nvSpPr>
        <p:spPr>
          <a:xfrm>
            <a:off x="1380237" y="2621381"/>
            <a:ext cx="5929422" cy="3322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Spotify Dataset</a:t>
            </a:r>
            <a:r>
              <a:rPr lang="en-US" sz="1800"/>
              <a:t> (Hugging Face):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113,999 Tracks</a:t>
            </a:r>
            <a:endParaRPr sz="1800"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20 Features (e.g., Danceability, Energy, Valence, Tempo)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TMDb Movies Dataset</a:t>
            </a:r>
            <a:r>
              <a:rPr lang="en-US" sz="1800"/>
              <a:t> (Kaggle):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1,110,815 Movies</a:t>
            </a:r>
            <a:endParaRPr sz="1800"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24 Features (e.g., Genres, Popularity, Revenue, Runtime)</a:t>
            </a:r>
            <a:endParaRPr/>
          </a:p>
          <a:p>
            <a:pPr indent="-1143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110" name="Google Shape;110;p3"/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rgbClr val="95CFCF">
                  <a:alpha val="58823"/>
                </a:srgbClr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1" name="Google Shape;111;p3"/>
          <p:cNvSpPr/>
          <p:nvPr/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0">
                <a:srgbClr val="69823A">
                  <a:alpha val="60784"/>
                </a:srgbClr>
              </a:gs>
              <a:gs pos="19000">
                <a:srgbClr val="69823A">
                  <a:alpha val="60784"/>
                </a:srgbClr>
              </a:gs>
              <a:gs pos="99000">
                <a:srgbClr val="8DAE4E">
                  <a:alpha val="86666"/>
                </a:srgbClr>
              </a:gs>
              <a:gs pos="100000">
                <a:srgbClr val="8DAE4E">
                  <a:alpha val="86666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Stock numbers on a digital display" id="112" name="Google Shape;112;p3"/>
          <p:cNvPicPr preferRelativeResize="0"/>
          <p:nvPr/>
        </p:nvPicPr>
        <p:blipFill rotWithShape="1">
          <a:blip r:embed="rId3">
            <a:alphaModFix/>
          </a:blip>
          <a:srcRect b="-4" l="44501" r="18438" t="0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rgbClr val="6FB25B">
                  <a:alpha val="82745"/>
                </a:srgb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0">
                <a:srgbClr val="4FAFB1">
                  <a:alpha val="0"/>
                </a:srgbClr>
              </a:gs>
              <a:gs pos="22000">
                <a:srgbClr val="4FAFB1">
                  <a:alpha val="0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0" name="Google Shape;120;p4"/>
          <p:cNvSpPr/>
          <p:nvPr/>
        </p:nvSpPr>
        <p:spPr>
          <a:xfrm rot="-5400000">
            <a:off x="9021976" y="-906246"/>
            <a:ext cx="1602951" cy="3416298"/>
          </a:xfrm>
          <a:prstGeom prst="rect">
            <a:avLst/>
          </a:prstGeom>
          <a:gradFill>
            <a:gsLst>
              <a:gs pos="0">
                <a:srgbClr val="51B664">
                  <a:alpha val="0"/>
                </a:srgbClr>
              </a:gs>
              <a:gs pos="45000">
                <a:srgbClr val="51B664">
                  <a:alpha val="0"/>
                </a:srgbClr>
              </a:gs>
              <a:gs pos="99000">
                <a:srgbClr val="8DAE4E">
                  <a:alpha val="32941"/>
                </a:srgbClr>
              </a:gs>
              <a:gs pos="100000">
                <a:srgbClr val="8DAE4E">
                  <a:alpha val="32941"/>
                </a:srgbClr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1" name="Google Shape;121;p4"/>
          <p:cNvSpPr/>
          <p:nvPr/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rgbClr val="6FB25B">
                  <a:alpha val="29803"/>
                </a:srgbClr>
              </a:gs>
              <a:gs pos="99000">
                <a:srgbClr val="6FB25B">
                  <a:alpha val="0"/>
                </a:srgbClr>
              </a:gs>
              <a:gs pos="100000">
                <a:srgbClr val="6FB25B">
                  <a:alpha val="0"/>
                </a:srgbClr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rgbClr val="6FB25B">
                  <a:alpha val="20784"/>
                </a:srgbClr>
              </a:gs>
              <a:gs pos="99000">
                <a:srgbClr val="6FB25B">
                  <a:alpha val="0"/>
                </a:srgbClr>
              </a:gs>
              <a:gs pos="100000">
                <a:srgbClr val="6FB25B">
                  <a:alpha val="0"/>
                </a:srgbClr>
              </a:gs>
            </a:gsLst>
            <a:lin ang="203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3" name="Google Shape;123;p4"/>
          <p:cNvSpPr txBox="1"/>
          <p:nvPr>
            <p:ph type="title"/>
          </p:nvPr>
        </p:nvSpPr>
        <p:spPr>
          <a:xfrm>
            <a:off x="1157084" y="374427"/>
            <a:ext cx="10374517" cy="971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n-US" sz="3200">
                <a:solidFill>
                  <a:schemeClr val="lt1"/>
                </a:solidFill>
              </a:rPr>
              <a:t>SPOTIFY EDA </a:t>
            </a:r>
            <a:r>
              <a:rPr lang="en-US" sz="3200">
                <a:solidFill>
                  <a:schemeClr val="lt1"/>
                </a:solidFill>
              </a:rPr>
              <a:t>INSIGHTS </a:t>
            </a:r>
            <a:endParaRPr/>
          </a:p>
        </p:txBody>
      </p:sp>
      <p:sp>
        <p:nvSpPr>
          <p:cNvPr id="124" name="Google Shape;124;p4"/>
          <p:cNvSpPr txBox="1"/>
          <p:nvPr/>
        </p:nvSpPr>
        <p:spPr>
          <a:xfrm>
            <a:off x="2474788" y="5633500"/>
            <a:ext cx="77391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●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Weak correlation between popularity and audio features.</a:t>
            </a:r>
            <a:endParaRPr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●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Niche genres (anime, grunge) have unexpected popularity.</a:t>
            </a:r>
            <a:endParaRPr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●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Danceability is a key driver for track success.</a:t>
            </a:r>
            <a:endParaRPr/>
          </a:p>
        </p:txBody>
      </p:sp>
      <p:pic>
        <p:nvPicPr>
          <p:cNvPr descr="A diagram of a number of dots&#10;&#10;Description automatically generated" id="125" name="Google Shape;1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500" y="1913974"/>
            <a:ext cx="4812700" cy="340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/>
          <p:cNvPicPr preferRelativeResize="0"/>
          <p:nvPr/>
        </p:nvPicPr>
        <p:blipFill rotWithShape="1">
          <a:blip r:embed="rId4">
            <a:alphaModFix/>
          </a:blip>
          <a:srcRect b="-1740" l="610" r="-609" t="1740"/>
          <a:stretch/>
        </p:blipFill>
        <p:spPr>
          <a:xfrm>
            <a:off x="6502725" y="1913975"/>
            <a:ext cx="5028876" cy="340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12094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daadf97f6_1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3" name="Google Shape;133;g31daadf97f6_1_0"/>
          <p:cNvSpPr/>
          <p:nvPr/>
        </p:nvSpPr>
        <p:spPr>
          <a:xfrm>
            <a:off x="0" y="428"/>
            <a:ext cx="12192000" cy="1600200"/>
          </a:xfrm>
          <a:prstGeom prst="rect">
            <a:avLst/>
          </a:prstGeom>
          <a:gradFill>
            <a:gsLst>
              <a:gs pos="0">
                <a:srgbClr val="6FB25B">
                  <a:alpha val="82745"/>
                </a:srgbClr>
              </a:gs>
              <a:gs pos="100000">
                <a:schemeClr val="accent6"/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4" name="Google Shape;134;g31daadf97f6_1_0"/>
          <p:cNvSpPr/>
          <p:nvPr/>
        </p:nvSpPr>
        <p:spPr>
          <a:xfrm>
            <a:off x="4399161" y="9109"/>
            <a:ext cx="7792800" cy="1594200"/>
          </a:xfrm>
          <a:prstGeom prst="rect">
            <a:avLst/>
          </a:prstGeom>
          <a:gradFill>
            <a:gsLst>
              <a:gs pos="0">
                <a:srgbClr val="4FAFB1">
                  <a:alpha val="0"/>
                </a:srgbClr>
              </a:gs>
              <a:gs pos="22000">
                <a:srgbClr val="4FAFB1">
                  <a:alpha val="0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859992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5" name="Google Shape;135;g31daadf97f6_1_0"/>
          <p:cNvSpPr/>
          <p:nvPr/>
        </p:nvSpPr>
        <p:spPr>
          <a:xfrm rot="-5400000">
            <a:off x="9022053" y="-906271"/>
            <a:ext cx="1602900" cy="3416400"/>
          </a:xfrm>
          <a:prstGeom prst="rect">
            <a:avLst/>
          </a:prstGeom>
          <a:gradFill>
            <a:gsLst>
              <a:gs pos="0">
                <a:srgbClr val="51B664">
                  <a:alpha val="0"/>
                </a:srgbClr>
              </a:gs>
              <a:gs pos="45000">
                <a:srgbClr val="51B664">
                  <a:alpha val="0"/>
                </a:srgbClr>
              </a:gs>
              <a:gs pos="99000">
                <a:srgbClr val="8DAE4E">
                  <a:alpha val="32941"/>
                </a:srgbClr>
              </a:gs>
              <a:gs pos="100000">
                <a:srgbClr val="8DAE4E">
                  <a:alpha val="32941"/>
                </a:srgbClr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6" name="Google Shape;136;g31daadf97f6_1_0"/>
          <p:cNvSpPr/>
          <p:nvPr/>
        </p:nvSpPr>
        <p:spPr>
          <a:xfrm rot="10800000">
            <a:off x="2451191" y="-2"/>
            <a:ext cx="9729600" cy="1600200"/>
          </a:xfrm>
          <a:prstGeom prst="rect">
            <a:avLst/>
          </a:prstGeom>
          <a:gradFill>
            <a:gsLst>
              <a:gs pos="0">
                <a:srgbClr val="6FB25B">
                  <a:alpha val="29803"/>
                </a:srgbClr>
              </a:gs>
              <a:gs pos="99000">
                <a:srgbClr val="6FB25B">
                  <a:alpha val="0"/>
                </a:srgbClr>
              </a:gs>
              <a:gs pos="100000">
                <a:srgbClr val="6FB25B">
                  <a:alpha val="0"/>
                </a:srgbClr>
              </a:gs>
            </a:gsLst>
            <a:lin ang="19800047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7" name="Google Shape;137;g31daadf97f6_1_0"/>
          <p:cNvSpPr/>
          <p:nvPr/>
        </p:nvSpPr>
        <p:spPr>
          <a:xfrm>
            <a:off x="-2" y="430"/>
            <a:ext cx="7910100" cy="1600200"/>
          </a:xfrm>
          <a:prstGeom prst="rect">
            <a:avLst/>
          </a:prstGeom>
          <a:gradFill>
            <a:gsLst>
              <a:gs pos="0">
                <a:srgbClr val="6FB25B">
                  <a:alpha val="20784"/>
                </a:srgbClr>
              </a:gs>
              <a:gs pos="99000">
                <a:srgbClr val="6FB25B">
                  <a:alpha val="0"/>
                </a:srgbClr>
              </a:gs>
              <a:gs pos="100000">
                <a:srgbClr val="6FB25B">
                  <a:alpha val="0"/>
                </a:srgbClr>
              </a:gs>
            </a:gsLst>
            <a:lin ang="203999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" name="Google Shape;138;g31daadf97f6_1_0"/>
          <p:cNvSpPr txBox="1"/>
          <p:nvPr>
            <p:ph type="title"/>
          </p:nvPr>
        </p:nvSpPr>
        <p:spPr>
          <a:xfrm>
            <a:off x="1157084" y="374427"/>
            <a:ext cx="103746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n-US" sz="3200">
                <a:solidFill>
                  <a:schemeClr val="lt1"/>
                </a:solidFill>
              </a:rPr>
              <a:t>TMDb</a:t>
            </a:r>
            <a:r>
              <a:rPr lang="en-US" sz="3200">
                <a:solidFill>
                  <a:schemeClr val="lt1"/>
                </a:solidFill>
              </a:rPr>
              <a:t> EDA INSIGHTS </a:t>
            </a:r>
            <a:endParaRPr/>
          </a:p>
        </p:txBody>
      </p:sp>
      <p:sp>
        <p:nvSpPr>
          <p:cNvPr id="139" name="Google Shape;139;g31daadf97f6_1_0"/>
          <p:cNvSpPr txBox="1"/>
          <p:nvPr/>
        </p:nvSpPr>
        <p:spPr>
          <a:xfrm>
            <a:off x="3059050" y="5349475"/>
            <a:ext cx="64524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●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Requires extensive preprocessing (removal of nulls, deduplication).</a:t>
            </a:r>
            <a:endParaRPr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●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Strong correlation between revenue and budget (0.69).</a:t>
            </a:r>
            <a:endParaRPr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●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Contains explicit content requiring filtering for accurate analysis.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0" name="Google Shape;140;g31daadf97f6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799" y="1877050"/>
            <a:ext cx="5059525" cy="305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ord cloud with text&#10;&#10;Description automatically generated" id="141" name="Google Shape;141;g31daadf97f6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4575" y="1877050"/>
            <a:ext cx="5564175" cy="30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daadf97f6_1_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" name="Google Shape;147;g31daadf97f6_1_29"/>
          <p:cNvSpPr/>
          <p:nvPr/>
        </p:nvSpPr>
        <p:spPr>
          <a:xfrm>
            <a:off x="0" y="428"/>
            <a:ext cx="12192000" cy="1600200"/>
          </a:xfrm>
          <a:prstGeom prst="rect">
            <a:avLst/>
          </a:prstGeom>
          <a:gradFill>
            <a:gsLst>
              <a:gs pos="0">
                <a:srgbClr val="6FB25B">
                  <a:alpha val="82745"/>
                </a:srgbClr>
              </a:gs>
              <a:gs pos="100000">
                <a:schemeClr val="accent6"/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8" name="Google Shape;148;g31daadf97f6_1_29"/>
          <p:cNvSpPr/>
          <p:nvPr/>
        </p:nvSpPr>
        <p:spPr>
          <a:xfrm>
            <a:off x="4399161" y="9109"/>
            <a:ext cx="7792800" cy="1594200"/>
          </a:xfrm>
          <a:prstGeom prst="rect">
            <a:avLst/>
          </a:prstGeom>
          <a:gradFill>
            <a:gsLst>
              <a:gs pos="0">
                <a:srgbClr val="4FAFB1">
                  <a:alpha val="0"/>
                </a:srgbClr>
              </a:gs>
              <a:gs pos="22000">
                <a:srgbClr val="4FAFB1">
                  <a:alpha val="0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859992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g31daadf97f6_1_29"/>
          <p:cNvSpPr/>
          <p:nvPr/>
        </p:nvSpPr>
        <p:spPr>
          <a:xfrm rot="-5400000">
            <a:off x="9022053" y="-906271"/>
            <a:ext cx="1602900" cy="3416400"/>
          </a:xfrm>
          <a:prstGeom prst="rect">
            <a:avLst/>
          </a:prstGeom>
          <a:gradFill>
            <a:gsLst>
              <a:gs pos="0">
                <a:srgbClr val="51B664">
                  <a:alpha val="0"/>
                </a:srgbClr>
              </a:gs>
              <a:gs pos="45000">
                <a:srgbClr val="51B664">
                  <a:alpha val="0"/>
                </a:srgbClr>
              </a:gs>
              <a:gs pos="99000">
                <a:srgbClr val="8DAE4E">
                  <a:alpha val="32941"/>
                </a:srgbClr>
              </a:gs>
              <a:gs pos="100000">
                <a:srgbClr val="8DAE4E">
                  <a:alpha val="32941"/>
                </a:srgbClr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Google Shape;150;g31daadf97f6_1_29"/>
          <p:cNvSpPr/>
          <p:nvPr/>
        </p:nvSpPr>
        <p:spPr>
          <a:xfrm rot="10800000">
            <a:off x="2451191" y="-2"/>
            <a:ext cx="9729600" cy="1600200"/>
          </a:xfrm>
          <a:prstGeom prst="rect">
            <a:avLst/>
          </a:prstGeom>
          <a:gradFill>
            <a:gsLst>
              <a:gs pos="0">
                <a:srgbClr val="6FB25B">
                  <a:alpha val="29803"/>
                </a:srgbClr>
              </a:gs>
              <a:gs pos="99000">
                <a:srgbClr val="6FB25B">
                  <a:alpha val="0"/>
                </a:srgbClr>
              </a:gs>
              <a:gs pos="100000">
                <a:srgbClr val="6FB25B">
                  <a:alpha val="0"/>
                </a:srgbClr>
              </a:gs>
            </a:gsLst>
            <a:lin ang="19800047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g31daadf97f6_1_29"/>
          <p:cNvSpPr/>
          <p:nvPr/>
        </p:nvSpPr>
        <p:spPr>
          <a:xfrm>
            <a:off x="-2" y="430"/>
            <a:ext cx="7910100" cy="1600200"/>
          </a:xfrm>
          <a:prstGeom prst="rect">
            <a:avLst/>
          </a:prstGeom>
          <a:gradFill>
            <a:gsLst>
              <a:gs pos="0">
                <a:srgbClr val="6FB25B">
                  <a:alpha val="20784"/>
                </a:srgbClr>
              </a:gs>
              <a:gs pos="99000">
                <a:srgbClr val="6FB25B">
                  <a:alpha val="0"/>
                </a:srgbClr>
              </a:gs>
              <a:gs pos="100000">
                <a:srgbClr val="6FB25B">
                  <a:alpha val="0"/>
                </a:srgbClr>
              </a:gs>
            </a:gsLst>
            <a:lin ang="203999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" name="Google Shape;152;g31daadf97f6_1_29"/>
          <p:cNvSpPr txBox="1"/>
          <p:nvPr>
            <p:ph type="title"/>
          </p:nvPr>
        </p:nvSpPr>
        <p:spPr>
          <a:xfrm>
            <a:off x="1157084" y="374427"/>
            <a:ext cx="103746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n-US" sz="3200">
                <a:solidFill>
                  <a:schemeClr val="lt1"/>
                </a:solidFill>
              </a:rPr>
              <a:t>CLEANING &amp; MODEL INPUT</a:t>
            </a:r>
            <a:r>
              <a:rPr lang="en-US" sz="3200">
                <a:solidFill>
                  <a:schemeClr val="lt1"/>
                </a:solidFill>
              </a:rPr>
              <a:t> </a:t>
            </a:r>
            <a:endParaRPr/>
          </a:p>
        </p:txBody>
      </p:sp>
      <p:sp>
        <p:nvSpPr>
          <p:cNvPr id="153" name="Google Shape;153;g31daadf97f6_1_29"/>
          <p:cNvSpPr txBox="1"/>
          <p:nvPr>
            <p:ph idx="1" type="body"/>
          </p:nvPr>
        </p:nvSpPr>
        <p:spPr>
          <a:xfrm>
            <a:off x="6434475" y="2001525"/>
            <a:ext cx="5385000" cy="4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/>
              <a:t>Spotify Dataset:</a:t>
            </a:r>
            <a:endParaRPr/>
          </a:p>
          <a:p>
            <a:pPr indent="-203200" lvl="1" marL="685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Audio Features: danceability, energy, valence, tempo, loudness, popularity.</a:t>
            </a:r>
            <a:endParaRPr sz="1600"/>
          </a:p>
          <a:p>
            <a:pPr indent="-203200" lvl="1" marL="685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Metadata: track name, artist name, genre.</a:t>
            </a:r>
            <a:endParaRPr sz="16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/>
              <a:t>TMDb Movies Dataset:</a:t>
            </a:r>
            <a:endParaRPr/>
          </a:p>
          <a:p>
            <a:pPr indent="-260350" lvl="1" marL="9715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Textual Features: overview sentiment.</a:t>
            </a:r>
            <a:endParaRPr sz="1600"/>
          </a:p>
          <a:p>
            <a:pPr indent="-260350" lvl="1" marL="9715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Numerical Features: vote_average, vote_count, runtime, popularity.</a:t>
            </a:r>
            <a:endParaRPr sz="1600"/>
          </a:p>
          <a:p>
            <a:pPr indent="-260350" lvl="1" marL="9715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Visual Features: poster embeddings (extracted via MobileNetV2).</a:t>
            </a:r>
            <a:endParaRPr sz="16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sz="1800"/>
          </a:p>
        </p:txBody>
      </p:sp>
      <p:sp>
        <p:nvSpPr>
          <p:cNvPr id="154" name="Google Shape;154;g31daadf97f6_1_29"/>
          <p:cNvSpPr txBox="1"/>
          <p:nvPr>
            <p:ph idx="1" type="body"/>
          </p:nvPr>
        </p:nvSpPr>
        <p:spPr>
          <a:xfrm>
            <a:off x="991825" y="2001525"/>
            <a:ext cx="4287000" cy="4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Cleaning steps:</a:t>
            </a:r>
            <a:endParaRPr b="1"/>
          </a:p>
          <a:p>
            <a:pPr indent="-215900" lvl="0" marL="228600" rtl="0" algn="l">
              <a:spcBef>
                <a:spcPts val="1000"/>
              </a:spcBef>
              <a:spcAft>
                <a:spcPts val="0"/>
              </a:spcAft>
              <a:buSzPts val="1600"/>
              <a:buFont typeface="Courier New"/>
              <a:buAutoNum type="arabicParenR"/>
            </a:pPr>
            <a:r>
              <a:rPr b="1" lang="en-US" sz="1600"/>
              <a:t>Duplicate Removal:</a:t>
            </a:r>
            <a:r>
              <a:rPr lang="en-US" sz="1600"/>
              <a:t> Ensured data consistency by removing redundant rows.</a:t>
            </a:r>
            <a:endParaRPr sz="1600"/>
          </a:p>
          <a:p>
            <a:pPr indent="-215900" lvl="0" marL="228600" rtl="0" algn="l">
              <a:spcBef>
                <a:spcPts val="1000"/>
              </a:spcBef>
              <a:spcAft>
                <a:spcPts val="0"/>
              </a:spcAft>
              <a:buSzPts val="1600"/>
              <a:buFont typeface="Courier New"/>
              <a:buAutoNum type="arabicParenR"/>
            </a:pPr>
            <a:r>
              <a:rPr b="1" lang="en-US" sz="1600"/>
              <a:t>Missing Values Handling:</a:t>
            </a:r>
            <a:r>
              <a:rPr lang="en-US" sz="1600"/>
              <a:t> Removed rows with missing values in essential columns (e.g., title, genres, overview).</a:t>
            </a:r>
            <a:endParaRPr sz="1800"/>
          </a:p>
          <a:p>
            <a:pPr indent="-215900" lvl="0" marL="228600" rtl="0" algn="l">
              <a:spcBef>
                <a:spcPts val="1000"/>
              </a:spcBef>
              <a:spcAft>
                <a:spcPts val="0"/>
              </a:spcAft>
              <a:buSzPts val="1600"/>
              <a:buFont typeface="Courier New"/>
              <a:buAutoNum type="arabicParenR"/>
            </a:pPr>
            <a:r>
              <a:rPr b="1" lang="en-US" sz="1600"/>
              <a:t>Explicit Content Exclusion:</a:t>
            </a:r>
            <a:r>
              <a:rPr lang="en-US" sz="1600"/>
              <a:t> Excluded movies flagged as adult content (adult = True)</a:t>
            </a:r>
            <a:endParaRPr sz="1800"/>
          </a:p>
          <a:p>
            <a:pPr indent="-215900" lvl="0" marL="228600" rtl="0" algn="l">
              <a:spcBef>
                <a:spcPts val="1000"/>
              </a:spcBef>
              <a:spcAft>
                <a:spcPts val="0"/>
              </a:spcAft>
              <a:buSzPts val="1600"/>
              <a:buFont typeface="Courier New"/>
              <a:buAutoNum type="arabicParenR"/>
            </a:pPr>
            <a:r>
              <a:rPr b="1" lang="en-US" sz="1600"/>
              <a:t>Feature Selection:</a:t>
            </a:r>
            <a:r>
              <a:rPr lang="en-US" sz="1600"/>
              <a:t> Retained features like vote_average, runtime, popularity, sentiment, and poster embeddings.</a:t>
            </a:r>
            <a:endParaRPr b="1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Google Shape;160;p12"/>
          <p:cNvSpPr/>
          <p:nvPr/>
        </p:nvSpPr>
        <p:spPr>
          <a:xfrm flipH="1" rot="5400000">
            <a:off x="-1409250" y="1410149"/>
            <a:ext cx="6858000" cy="4037700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100000">
                <a:srgbClr val="6FB25B">
                  <a:alpha val="71764"/>
                </a:srgbClr>
              </a:gs>
            </a:gsLst>
            <a:lin ang="360000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1" name="Google Shape;161;p12"/>
          <p:cNvSpPr/>
          <p:nvPr/>
        </p:nvSpPr>
        <p:spPr>
          <a:xfrm flipH="1" rot="5400000">
            <a:off x="-1412503" y="1405971"/>
            <a:ext cx="6857700" cy="4045500"/>
          </a:xfrm>
          <a:prstGeom prst="rect">
            <a:avLst/>
          </a:prstGeom>
          <a:gradFill>
            <a:gsLst>
              <a:gs pos="0">
                <a:srgbClr val="51B664">
                  <a:alpha val="0"/>
                </a:srgbClr>
              </a:gs>
              <a:gs pos="96000">
                <a:schemeClr val="accent2"/>
              </a:gs>
              <a:gs pos="100000">
                <a:schemeClr val="accent2"/>
              </a:gs>
            </a:gsLst>
            <a:lin ang="239989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2" name="Google Shape;162;p12"/>
          <p:cNvSpPr/>
          <p:nvPr/>
        </p:nvSpPr>
        <p:spPr>
          <a:xfrm flipH="1" rot="5400000">
            <a:off x="798797" y="3617698"/>
            <a:ext cx="2453400" cy="4027200"/>
          </a:xfrm>
          <a:prstGeom prst="rect">
            <a:avLst/>
          </a:prstGeom>
          <a:gradFill>
            <a:gsLst>
              <a:gs pos="0">
                <a:srgbClr val="6FB25B">
                  <a:alpha val="34901"/>
                </a:srgbClr>
              </a:gs>
              <a:gs pos="2000">
                <a:srgbClr val="6FB25B">
                  <a:alpha val="34901"/>
                </a:srgbClr>
              </a:gs>
              <a:gs pos="67000">
                <a:srgbClr val="51B664">
                  <a:alpha val="0"/>
                </a:srgbClr>
              </a:gs>
              <a:gs pos="100000">
                <a:srgbClr val="51B664">
                  <a:alpha val="0"/>
                </a:srgbClr>
              </a:gs>
            </a:gsLst>
            <a:lin ang="779990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" name="Google Shape;163;p12"/>
          <p:cNvSpPr/>
          <p:nvPr/>
        </p:nvSpPr>
        <p:spPr>
          <a:xfrm rot="6100492">
            <a:off x="-35065" y="1641962"/>
            <a:ext cx="4387614" cy="4199708"/>
          </a:xfrm>
          <a:custGeom>
            <a:rect b="b" l="l" r="r" t="t"/>
            <a:pathLst>
              <a:path extrusionOk="0" h="4196758" w="4384532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0">
                <a:srgbClr val="DBF0DF">
                  <a:alpha val="0"/>
                </a:srgbClr>
              </a:gs>
              <a:gs pos="39000">
                <a:srgbClr val="DBF0DF">
                  <a:alpha val="0"/>
                </a:srgbClr>
              </a:gs>
              <a:gs pos="100000">
                <a:srgbClr val="8DAE4E">
                  <a:alpha val="28627"/>
                </a:srgbClr>
              </a:gs>
            </a:gsLst>
            <a:lin ang="167999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Google Shape;164;p12"/>
          <p:cNvSpPr txBox="1"/>
          <p:nvPr>
            <p:ph type="title"/>
          </p:nvPr>
        </p:nvSpPr>
        <p:spPr>
          <a:xfrm>
            <a:off x="391875" y="3339372"/>
            <a:ext cx="32490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None/>
            </a:pPr>
            <a:r>
              <a:rPr b="0" lang="en-US" sz="2200">
                <a:solidFill>
                  <a:schemeClr val="lt1"/>
                </a:solidFill>
              </a:rPr>
              <a:t>END-TO-END PIPELINE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12"/>
          <p:cNvSpPr txBox="1"/>
          <p:nvPr>
            <p:ph idx="1" type="body"/>
          </p:nvPr>
        </p:nvSpPr>
        <p:spPr>
          <a:xfrm>
            <a:off x="4382419" y="358252"/>
            <a:ext cx="7595700" cy="6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1800"/>
              <a:t>Complete Recommendation Pipeline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1800"/>
              <a:t>1. Data Collection and Preprocessing</a:t>
            </a:r>
            <a:endParaRPr sz="1800"/>
          </a:p>
          <a:p>
            <a:pPr indent="-2159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/>
              <a:t>Spotify: Extract audio features and normalize attributes.</a:t>
            </a:r>
            <a:endParaRPr sz="1600"/>
          </a:p>
          <a:p>
            <a:pPr indent="-2159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/>
              <a:t>TMDb: Clean data, extract poster embeddings, perform sentiment analysis.</a:t>
            </a:r>
            <a:endParaRPr sz="1600"/>
          </a:p>
          <a:p>
            <a:pPr indent="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1800"/>
              <a:t>2. Feature Engineering</a:t>
            </a:r>
            <a:endParaRPr sz="1800"/>
          </a:p>
          <a:p>
            <a:pPr indent="-2159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/>
              <a:t>Normalize and align features from both datasets.</a:t>
            </a:r>
            <a:endParaRPr sz="1600"/>
          </a:p>
          <a:p>
            <a:pPr indent="-2159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/>
              <a:t>Generate embeddings for songs and movies.</a:t>
            </a:r>
            <a:endParaRPr sz="1800"/>
          </a:p>
          <a:p>
            <a:pPr indent="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1800"/>
              <a:t>3. Embedding Construction</a:t>
            </a:r>
            <a:endParaRPr sz="1800"/>
          </a:p>
          <a:p>
            <a:pPr indent="-2159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/>
              <a:t>Combine movie and song features into a shared embedding space.</a:t>
            </a:r>
            <a:endParaRPr sz="1600"/>
          </a:p>
          <a:p>
            <a:pPr indent="-2159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/>
              <a:t>Training record: </a:t>
            </a:r>
            <a:r>
              <a:rPr lang="en-US" sz="1600"/>
              <a:t>c</a:t>
            </a:r>
            <a:r>
              <a:rPr lang="en-US" sz="1600"/>
              <a:t>oncatenated embeddings of song and movie attributes.</a:t>
            </a:r>
            <a:endParaRPr sz="1600"/>
          </a:p>
          <a:p>
            <a:pPr indent="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1800"/>
              <a:t>4. Similarity Calculation</a:t>
            </a:r>
            <a:endParaRPr sz="1800"/>
          </a:p>
          <a:p>
            <a:pPr indent="-2159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/>
              <a:t>Compute cosine similarity between song and movie embeddings.</a:t>
            </a:r>
            <a:endParaRPr sz="1600"/>
          </a:p>
          <a:p>
            <a:pPr indent="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1800"/>
              <a:t>5. Recommendations</a:t>
            </a:r>
            <a:endParaRPr sz="1800"/>
          </a:p>
          <a:p>
            <a:pPr indent="-2159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/>
              <a:t>Rank movies by similarity scores.</a:t>
            </a:r>
            <a:endParaRPr sz="1600"/>
          </a:p>
          <a:p>
            <a:pPr indent="-2159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/>
              <a:t>Output top 5 movies with metadata and scores.</a:t>
            </a:r>
            <a:endParaRPr sz="16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Google Shape;171;p10"/>
          <p:cNvSpPr/>
          <p:nvPr/>
        </p:nvSpPr>
        <p:spPr>
          <a:xfrm flipH="1" rot="5400000">
            <a:off x="-1409318" y="1410082"/>
            <a:ext cx="6858000" cy="4037835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100000">
                <a:srgbClr val="6FB25B">
                  <a:alpha val="71764"/>
                </a:srgbClr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" name="Google Shape;172;p10"/>
          <p:cNvSpPr/>
          <p:nvPr/>
        </p:nvSpPr>
        <p:spPr>
          <a:xfrm flipH="1" rot="5400000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rgbClr val="51B664">
                  <a:alpha val="0"/>
                </a:srgbClr>
              </a:gs>
              <a:gs pos="96000">
                <a:schemeClr val="accent2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Google Shape;173;p10"/>
          <p:cNvSpPr/>
          <p:nvPr/>
        </p:nvSpPr>
        <p:spPr>
          <a:xfrm flipH="1" rot="5400000">
            <a:off x="798889" y="3617790"/>
            <a:ext cx="2453337" cy="4027079"/>
          </a:xfrm>
          <a:prstGeom prst="rect">
            <a:avLst/>
          </a:prstGeom>
          <a:gradFill>
            <a:gsLst>
              <a:gs pos="0">
                <a:srgbClr val="6FB25B">
                  <a:alpha val="34901"/>
                </a:srgbClr>
              </a:gs>
              <a:gs pos="2000">
                <a:srgbClr val="6FB25B">
                  <a:alpha val="34901"/>
                </a:srgbClr>
              </a:gs>
              <a:gs pos="67000">
                <a:srgbClr val="51B664">
                  <a:alpha val="0"/>
                </a:srgbClr>
              </a:gs>
              <a:gs pos="100000">
                <a:srgbClr val="51B664">
                  <a:alpha val="0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Google Shape;174;p10"/>
          <p:cNvSpPr/>
          <p:nvPr/>
        </p:nvSpPr>
        <p:spPr>
          <a:xfrm rot="6097846">
            <a:off x="-30441" y="1644149"/>
            <a:ext cx="4384532" cy="4196758"/>
          </a:xfrm>
          <a:custGeom>
            <a:rect b="b" l="l" r="r" t="t"/>
            <a:pathLst>
              <a:path extrusionOk="0" h="4196758" w="4384532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0">
                <a:srgbClr val="DBF0DF">
                  <a:alpha val="0"/>
                </a:srgbClr>
              </a:gs>
              <a:gs pos="39000">
                <a:srgbClr val="DBF0DF">
                  <a:alpha val="0"/>
                </a:srgbClr>
              </a:gs>
              <a:gs pos="100000">
                <a:srgbClr val="8DAE4E">
                  <a:alpha val="28627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5" name="Google Shape;175;p10"/>
          <p:cNvSpPr txBox="1"/>
          <p:nvPr>
            <p:ph type="title"/>
          </p:nvPr>
        </p:nvSpPr>
        <p:spPr>
          <a:xfrm>
            <a:off x="387927" y="1028701"/>
            <a:ext cx="3248863" cy="30207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None/>
            </a:pPr>
            <a:r>
              <a:rPr b="0" lang="en-US" sz="2200">
                <a:solidFill>
                  <a:schemeClr val="lt1"/>
                </a:solidFill>
              </a:rPr>
              <a:t>MODEL OUTPUT</a:t>
            </a:r>
            <a:endParaRPr b="0" sz="2200">
              <a:solidFill>
                <a:schemeClr val="lt1"/>
              </a:solidFill>
            </a:endParaRPr>
          </a:p>
        </p:txBody>
      </p:sp>
      <p:sp>
        <p:nvSpPr>
          <p:cNvPr id="176" name="Google Shape;176;p10"/>
          <p:cNvSpPr txBox="1"/>
          <p:nvPr>
            <p:ph idx="1" type="body"/>
          </p:nvPr>
        </p:nvSpPr>
        <p:spPr>
          <a:xfrm>
            <a:off x="4356806" y="1715765"/>
            <a:ext cx="7595833" cy="3643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/>
              <a:t>Recommendation System Results</a:t>
            </a:r>
            <a:endParaRPr b="1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/>
              <a:t>Prediction:</a:t>
            </a:r>
            <a:endParaRPr/>
          </a:p>
          <a:p>
            <a:pPr indent="-285750" lvl="1" marL="9715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Generates similarity scores ranging between 0 to 1 between input songs and movies for each row of data.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/>
              <a:t>Recommendation:</a:t>
            </a:r>
            <a:endParaRPr/>
          </a:p>
          <a:p>
            <a:pPr indent="-285750" lvl="1" marL="9715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Top 5 Movies: Based on highest similarity scores.</a:t>
            </a:r>
            <a:endParaRPr/>
          </a:p>
          <a:p>
            <a:pPr indent="-285750" lvl="1" marL="9715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Metadata Included: Movie title, genres, popularity, similarity score.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https://music2movierecommender.streamlit.app/</a:t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 flipH="1" rot="5400000">
            <a:off x="-1409318" y="1410082"/>
            <a:ext cx="6858000" cy="4037835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100000">
                <a:srgbClr val="6FB25B">
                  <a:alpha val="71764"/>
                </a:srgbClr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Google Shape;183;p11"/>
          <p:cNvSpPr/>
          <p:nvPr/>
        </p:nvSpPr>
        <p:spPr>
          <a:xfrm flipH="1" rot="5400000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rgbClr val="51B664">
                  <a:alpha val="0"/>
                </a:srgbClr>
              </a:gs>
              <a:gs pos="96000">
                <a:schemeClr val="accent2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4" name="Google Shape;184;p11"/>
          <p:cNvSpPr/>
          <p:nvPr/>
        </p:nvSpPr>
        <p:spPr>
          <a:xfrm flipH="1" rot="5400000">
            <a:off x="798889" y="3617790"/>
            <a:ext cx="2453337" cy="4027079"/>
          </a:xfrm>
          <a:prstGeom prst="rect">
            <a:avLst/>
          </a:prstGeom>
          <a:gradFill>
            <a:gsLst>
              <a:gs pos="0">
                <a:srgbClr val="6FB25B">
                  <a:alpha val="34901"/>
                </a:srgbClr>
              </a:gs>
              <a:gs pos="2000">
                <a:srgbClr val="6FB25B">
                  <a:alpha val="34901"/>
                </a:srgbClr>
              </a:gs>
              <a:gs pos="67000">
                <a:srgbClr val="51B664">
                  <a:alpha val="0"/>
                </a:srgbClr>
              </a:gs>
              <a:gs pos="100000">
                <a:srgbClr val="51B664">
                  <a:alpha val="0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5" name="Google Shape;185;p11"/>
          <p:cNvSpPr/>
          <p:nvPr/>
        </p:nvSpPr>
        <p:spPr>
          <a:xfrm rot="6097846">
            <a:off x="-30441" y="1644149"/>
            <a:ext cx="4384532" cy="4196758"/>
          </a:xfrm>
          <a:custGeom>
            <a:rect b="b" l="l" r="r" t="t"/>
            <a:pathLst>
              <a:path extrusionOk="0" h="4196758" w="4384532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0">
                <a:srgbClr val="DBF0DF">
                  <a:alpha val="0"/>
                </a:srgbClr>
              </a:gs>
              <a:gs pos="39000">
                <a:srgbClr val="DBF0DF">
                  <a:alpha val="0"/>
                </a:srgbClr>
              </a:gs>
              <a:gs pos="100000">
                <a:srgbClr val="8DAE4E">
                  <a:alpha val="28627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6" name="Google Shape;186;p11"/>
          <p:cNvSpPr txBox="1"/>
          <p:nvPr>
            <p:ph type="title"/>
          </p:nvPr>
        </p:nvSpPr>
        <p:spPr>
          <a:xfrm>
            <a:off x="208633" y="1028701"/>
            <a:ext cx="3677888" cy="30207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Gill Sans"/>
              <a:buNone/>
            </a:pPr>
            <a:r>
              <a:rPr b="0" lang="en-US" sz="2700">
                <a:solidFill>
                  <a:schemeClr val="lt1"/>
                </a:solidFill>
              </a:rPr>
              <a:t>VISUALIZING THE OUTPUT WITH STREAMLIT APP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screenshot of a computer&#10;&#10;Description automatically generated" id="187" name="Google Shape;18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9088" y="607344"/>
            <a:ext cx="6965168" cy="431113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1"/>
          <p:cNvSpPr txBox="1"/>
          <p:nvPr/>
        </p:nvSpPr>
        <p:spPr>
          <a:xfrm>
            <a:off x="6329875" y="5694275"/>
            <a:ext cx="5187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https://music2movierecommender.streamlit.app/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9" name="Google Shape;189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9105" y="5035550"/>
            <a:ext cx="1670775" cy="16238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dientRiseVTI">
  <a:themeElements>
    <a:clrScheme name="AnalogousFromLightSeedLeftStep">
      <a:dk1>
        <a:srgbClr val="000000"/>
      </a:dk1>
      <a:lt1>
        <a:srgbClr val="FFFFFF"/>
      </a:lt1>
      <a:dk2>
        <a:srgbClr val="213B31"/>
      </a:dk2>
      <a:lt2>
        <a:srgbClr val="E8E5E2"/>
      </a:lt2>
      <a:accent1>
        <a:srgbClr val="67A8DA"/>
      </a:accent1>
      <a:accent2>
        <a:srgbClr val="4FAFB1"/>
      </a:accent2>
      <a:accent3>
        <a:srgbClr val="5AB38F"/>
      </a:accent3>
      <a:accent4>
        <a:srgbClr val="51B664"/>
      </a:accent4>
      <a:accent5>
        <a:srgbClr val="6FB25B"/>
      </a:accent5>
      <a:accent6>
        <a:srgbClr val="8DAE4E"/>
      </a:accent6>
      <a:hlink>
        <a:srgbClr val="A1795A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2024-10-22T19:12:54Z</dcterms:created>
</cp:coreProperties>
</file>